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Times New Roman Bold" panose="02020803070505020304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660" y="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Consider student's lifestyle and skills and employer’s task needs </a:t>
            </a:r>
          </a:p>
          <a:p>
            <a:endParaRPr lang="en-US"/>
          </a:p>
          <a:p>
            <a:r>
              <a:rPr lang="en-US"/>
              <a:t>A good job match also considers the work environment and the work culture</a:t>
            </a:r>
          </a:p>
          <a:p>
            <a:endParaRPr lang="en-US"/>
          </a:p>
          <a:p>
            <a:r>
              <a:rPr lang="en-US"/>
              <a:t>Starts with student’s interests, not job slots</a:t>
            </a:r>
          </a:p>
          <a:p>
            <a:r>
              <a:rPr lang="en-US"/>
              <a:t>Many options to help support interest exploration and goal setting</a:t>
            </a:r>
          </a:p>
          <a:p>
            <a:r>
              <a:rPr lang="en-US"/>
              <a:t>Interests/skills create blueprint for planning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(Move to notes:Young adults may realize where they think they want to work, may not end up being the best fit)</a:t>
            </a:r>
          </a:p>
          <a:p>
            <a:endParaRPr lang="en-US"/>
          </a:p>
          <a:p>
            <a:r>
              <a:rPr lang="en-US"/>
              <a:t>Ensure the youth's vision is the focu, not what other team members would like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(Move to notes:Young adults may realize where they think they want to work, may not end up being the best fit)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(Move to notes:Young adults may realize where they think they want to work, may not end up being the best fit)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(Move to notes:Young adults may realize where they think they want to work, may not end up being the best fit)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68FBEC0-222D-06D2-1055-9324A2D563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552" y="2861648"/>
            <a:ext cx="16127818" cy="1143000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Using Best Practice to Develop Individualized Pathways to Employment </a:t>
            </a:r>
            <a:br>
              <a:rPr lang="en-US" sz="3600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endParaRPr lang="en-US" sz="3600" dirty="0"/>
          </a:p>
        </p:txBody>
      </p:sp>
      <p:sp>
        <p:nvSpPr>
          <p:cNvPr id="7" name="TextBox 7"/>
          <p:cNvSpPr txBox="1"/>
          <p:nvPr/>
        </p:nvSpPr>
        <p:spPr>
          <a:xfrm>
            <a:off x="4662783" y="4604375"/>
            <a:ext cx="11073486" cy="378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4"/>
              </a:lnSpc>
            </a:pPr>
            <a:r>
              <a:rPr lang="en-US" sz="3472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Jill Curry, Lincoln-Sudbury Regional High School </a:t>
            </a:r>
          </a:p>
          <a:p>
            <a:pPr algn="ctr">
              <a:lnSpc>
                <a:spcPts val="6354"/>
              </a:lnSpc>
            </a:pPr>
            <a:r>
              <a:rPr lang="en-US" sz="3472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Ryan Claire Connors, Newton Public Schools</a:t>
            </a:r>
          </a:p>
          <a:p>
            <a:pPr algn="ctr">
              <a:lnSpc>
                <a:spcPts val="6354"/>
              </a:lnSpc>
            </a:pPr>
            <a:r>
              <a:rPr lang="en-US" sz="3472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May 15, 2025 3-4pm </a:t>
            </a:r>
          </a:p>
          <a:p>
            <a:pPr algn="ctr">
              <a:lnSpc>
                <a:spcPts val="6354"/>
              </a:lnSpc>
            </a:pPr>
            <a:r>
              <a:rPr lang="en-US" sz="3472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in Progress: Employment and Community Life!</a:t>
            </a:r>
          </a:p>
          <a:p>
            <a:pPr algn="ctr">
              <a:lnSpc>
                <a:spcPts val="3741"/>
              </a:lnSpc>
              <a:spcBef>
                <a:spcPct val="0"/>
              </a:spcBef>
            </a:pPr>
            <a:endParaRPr lang="en-US" sz="3472" b="1">
              <a:solidFill>
                <a:srgbClr val="20334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8337">
            <a:off x="-6092355" y="4941044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2"/>
                </a:lnTo>
                <a:lnTo>
                  <a:pt x="0" y="8634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83898" y="5604873"/>
            <a:ext cx="3604102" cy="4136702"/>
          </a:xfrm>
          <a:custGeom>
            <a:avLst/>
            <a:gdLst/>
            <a:ahLst/>
            <a:cxnLst/>
            <a:rect l="l" t="t" r="r" b="b"/>
            <a:pathLst>
              <a:path w="3604102" h="4136702">
                <a:moveTo>
                  <a:pt x="0" y="0"/>
                </a:moveTo>
                <a:lnTo>
                  <a:pt x="3604102" y="0"/>
                </a:lnTo>
                <a:lnTo>
                  <a:pt x="3604102" y="4136702"/>
                </a:lnTo>
                <a:lnTo>
                  <a:pt x="0" y="41367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144274"/>
            <a:ext cx="15407385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Success Stories #1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211895"/>
            <a:ext cx="17047085" cy="713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Student name: 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Diya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members: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Special Education Teacher, Employment &amp; Community Resource Specialist, Social Worker, Sr. Career Counselor (MassAbility)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 of experience: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Paid employment acquired through job fair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location: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Grocery store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Potential Barriers: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Transportation, timing of shifts (evening/night), nuances of the workplace, interpersonal skills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Supports: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Assistance with communication, problem solving, travel training &amp; scheduling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Collecting carts, maintaining recycling machines &amp; a year in cross trained in produce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Considerations: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to travel train student to ensure they had several means of transport as options to get to/from work, location</a:t>
            </a:r>
          </a:p>
          <a:p>
            <a:pPr algn="l">
              <a:lnSpc>
                <a:spcPts val="4314"/>
              </a:lnSpc>
              <a:spcBef>
                <a:spcPct val="0"/>
              </a:spcBef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Outcomes: 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Continued paid employment, eventually pursued a different position in a retail store  </a:t>
            </a:r>
          </a:p>
          <a:p>
            <a:pPr algn="just">
              <a:lnSpc>
                <a:spcPts val="4454"/>
              </a:lnSpc>
              <a:spcBef>
                <a:spcPct val="0"/>
              </a:spcBef>
            </a:pPr>
            <a:endParaRPr lang="en-US" sz="3081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39380" y="7799856"/>
            <a:ext cx="2027884" cy="2323473"/>
          </a:xfrm>
          <a:custGeom>
            <a:avLst/>
            <a:gdLst/>
            <a:ahLst/>
            <a:cxnLst/>
            <a:rect l="l" t="t" r="r" b="b"/>
            <a:pathLst>
              <a:path w="2027884" h="2323473">
                <a:moveTo>
                  <a:pt x="0" y="0"/>
                </a:moveTo>
                <a:lnTo>
                  <a:pt x="2027883" y="0"/>
                </a:lnTo>
                <a:lnTo>
                  <a:pt x="2027883" y="2323473"/>
                </a:lnTo>
                <a:lnTo>
                  <a:pt x="0" y="23234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842004" y="3235494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111240" y="3685432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448816"/>
            <a:ext cx="15407385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Success Stories #2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9580" y="1546942"/>
            <a:ext cx="17047085" cy="705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Student name: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Josie 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members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Special Education Teacher, Family, Occupational Therapist, Teacher of Students with Visual Impairments, Orientation and Mobility Specialist, Employment &amp; Community Resource Specialist, Social Worker 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 of experience: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Internship with job coach support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location: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Bakery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Potential Barriers: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Youth readiness for work, resistance from team members based on the fear of the unknown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Supports: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1:1 job coach, visual aides, weekly pre-work check in’s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Folding pastry boxes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Considerations: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Familiar environment </a:t>
            </a:r>
          </a:p>
          <a:p>
            <a:pPr algn="l">
              <a:lnSpc>
                <a:spcPts val="4314"/>
              </a:lnSpc>
              <a:spcBef>
                <a:spcPct val="0"/>
              </a:spcBef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Outcomes: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Youth decided to not continue opportunity </a:t>
            </a:r>
          </a:p>
          <a:p>
            <a:pPr algn="just">
              <a:lnSpc>
                <a:spcPts val="3894"/>
              </a:lnSpc>
              <a:spcBef>
                <a:spcPct val="0"/>
              </a:spcBef>
            </a:pPr>
            <a:endParaRPr lang="en-US" sz="3081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59114" y="5938302"/>
            <a:ext cx="3293532" cy="4104089"/>
          </a:xfrm>
          <a:custGeom>
            <a:avLst/>
            <a:gdLst/>
            <a:ahLst/>
            <a:cxnLst/>
            <a:rect l="l" t="t" r="r" b="b"/>
            <a:pathLst>
              <a:path w="3293532" h="4104089">
                <a:moveTo>
                  <a:pt x="0" y="0"/>
                </a:moveTo>
                <a:lnTo>
                  <a:pt x="3293532" y="0"/>
                </a:lnTo>
                <a:lnTo>
                  <a:pt x="3293532" y="4104089"/>
                </a:lnTo>
                <a:lnTo>
                  <a:pt x="0" y="41040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570796" y="361658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448816"/>
            <a:ext cx="15407385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Success Stories #3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3158" y="1260699"/>
            <a:ext cx="17047085" cy="705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Student name: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Gabriel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members: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Special Education Teacher, Social Worker, Family, Employment &amp; Community Resource Specialist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 of experience: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Paid employment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location: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Gym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Potential Barriers: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Health/medical concerns, transportation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Supports: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Assistance with application, interview, job coaching with faded support plan, collaboration with work site supervision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Organizing toys, managing rules/expectations for clients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Considerations: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Environmental factors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Outcomes: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Started with 4 hours per week, adding additional hours as needed, grew to 5 hour shifts, at age 22 was working 20+ hours a week</a:t>
            </a:r>
          </a:p>
          <a:p>
            <a:pPr algn="just">
              <a:lnSpc>
                <a:spcPts val="3894"/>
              </a:lnSpc>
            </a:pPr>
            <a:endParaRPr lang="en-US" sz="3081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18201" y="7437357"/>
            <a:ext cx="2687724" cy="2687724"/>
          </a:xfrm>
          <a:custGeom>
            <a:avLst/>
            <a:gdLst/>
            <a:ahLst/>
            <a:cxnLst/>
            <a:rect l="l" t="t" r="r" b="b"/>
            <a:pathLst>
              <a:path w="2687724" h="2687724">
                <a:moveTo>
                  <a:pt x="0" y="0"/>
                </a:moveTo>
                <a:lnTo>
                  <a:pt x="2687724" y="0"/>
                </a:lnTo>
                <a:lnTo>
                  <a:pt x="2687724" y="2687724"/>
                </a:lnTo>
                <a:lnTo>
                  <a:pt x="0" y="26877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448816"/>
            <a:ext cx="15407385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Success Stories #4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212388"/>
            <a:ext cx="17047085" cy="705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Student name: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Jordan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members: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Special Education Teacher, Family, Employment &amp; Community Resource Specialist, Career Counselor (JVS), Sr. Career Counselor (MassAbility)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 of experience: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Paid employment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location: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Pharmacy/retail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Potential Barriers: 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plans, available hours on business’ side to ensure meaningful experience, post 22 plan, nuances of the workplace, interpersonal skills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Supports: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Limited job coaching, aisle breakdown, checklist in phone, assistance with application, supported interview, collaboration with supervisor   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Facing, vacuuming, dusting, product returns 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Considerations: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Shift start time, customer traffic, length of shift, transportation   </a:t>
            </a:r>
          </a:p>
          <a:p>
            <a:pPr algn="l">
              <a:lnSpc>
                <a:spcPts val="4314"/>
              </a:lnSpc>
            </a:pPr>
            <a:r>
              <a:rPr lang="en-US" sz="3081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Outcomes:</a:t>
            </a:r>
            <a:r>
              <a:rPr lang="en-US" sz="3081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Continued paid employment twice per week for a total of 4 hours</a:t>
            </a:r>
          </a:p>
          <a:p>
            <a:pPr algn="just">
              <a:lnSpc>
                <a:spcPts val="3894"/>
              </a:lnSpc>
              <a:spcBef>
                <a:spcPct val="0"/>
              </a:spcBef>
            </a:pPr>
            <a:endParaRPr lang="en-US" sz="3081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228" y="7259927"/>
            <a:ext cx="3843557" cy="2738534"/>
          </a:xfrm>
          <a:custGeom>
            <a:avLst/>
            <a:gdLst/>
            <a:ahLst/>
            <a:cxnLst/>
            <a:rect l="l" t="t" r="r" b="b"/>
            <a:pathLst>
              <a:path w="3843557" h="2738534">
                <a:moveTo>
                  <a:pt x="0" y="0"/>
                </a:moveTo>
                <a:lnTo>
                  <a:pt x="3843557" y="0"/>
                </a:lnTo>
                <a:lnTo>
                  <a:pt x="3843557" y="2738534"/>
                </a:lnTo>
                <a:lnTo>
                  <a:pt x="0" y="27385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942413" y="361658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550879" y="4040835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726093" y="247654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448816"/>
            <a:ext cx="15407385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Success Stories #5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0458" y="1433912"/>
            <a:ext cx="17047085" cy="72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Student name: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Gail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members: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Special Education Teacher, Employment &amp; Community Resource Specialist, Teaching Assistant/Job Coach, family  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 of experience: 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Internship that evolved into paid employment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location: 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 groomer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Potential Barriers: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 being able to interact with the dogs, stamina 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Supports: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1:1 job coach, visual check list, recording of tasks to use in classroom as a learning tool  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Tasks: 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Dusting &amp; washing front door glass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Considerations: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Shift start time, setting that was of interest to the worker, ability to have consistent 1:1 job coaching, structured work environment with as few unknowns as possible</a:t>
            </a:r>
          </a:p>
          <a:p>
            <a:pPr algn="l">
              <a:lnSpc>
                <a:spcPts val="4454"/>
              </a:lnSpc>
            </a:pPr>
            <a:r>
              <a:rPr lang="en-US" sz="3181" b="1" dirty="0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Outcomes: </a:t>
            </a:r>
            <a:r>
              <a:rPr lang="en-US" sz="3181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and DDS utilized pet groomer experience to develop an additional paid work site at a nail salon</a:t>
            </a:r>
          </a:p>
          <a:p>
            <a:pPr algn="just">
              <a:lnSpc>
                <a:spcPts val="4034"/>
              </a:lnSpc>
              <a:spcBef>
                <a:spcPct val="0"/>
              </a:spcBef>
            </a:pPr>
            <a:endParaRPr lang="en-US" sz="3181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27179" y="7721481"/>
            <a:ext cx="1969277" cy="2444278"/>
          </a:xfrm>
          <a:custGeom>
            <a:avLst/>
            <a:gdLst/>
            <a:ahLst/>
            <a:cxnLst/>
            <a:rect l="l" t="t" r="r" b="b"/>
            <a:pathLst>
              <a:path w="1969277" h="2444278">
                <a:moveTo>
                  <a:pt x="0" y="0"/>
                </a:moveTo>
                <a:lnTo>
                  <a:pt x="1969276" y="0"/>
                </a:lnTo>
                <a:lnTo>
                  <a:pt x="1969276" y="2444278"/>
                </a:lnTo>
                <a:lnTo>
                  <a:pt x="0" y="24442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448816"/>
            <a:ext cx="15407385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Success Stories #6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5866" y="1788985"/>
            <a:ext cx="17452134" cy="5559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Student name: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Matteo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members: 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Facilitator, Employment &amp; Community Resource Specialist, family 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 of experience: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Internship that evolved into paid employment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 location: 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Lawyer’s office 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Potential Barriers: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location/transportation, interpersonal skills, nuances of the workplace   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Supports: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1:1 job coach with faded support plan, interview preparation, supported interview, school had frequent check in’s with supervisor  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Tasks: 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Organized files by filing, scanned documents and labeled them in data base 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Considerations: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 environment, task aligned with student interest and worker profile  </a:t>
            </a:r>
          </a:p>
          <a:p>
            <a:pPr algn="l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2033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Outcomes:</a:t>
            </a:r>
            <a:r>
              <a:rPr lang="en-US" sz="314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Continued with paid employment until youth made a change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64908" y="7130393"/>
            <a:ext cx="2785543" cy="2785543"/>
          </a:xfrm>
          <a:custGeom>
            <a:avLst/>
            <a:gdLst/>
            <a:ahLst/>
            <a:cxnLst/>
            <a:rect l="l" t="t" r="r" b="b"/>
            <a:pathLst>
              <a:path w="2785543" h="2785543">
                <a:moveTo>
                  <a:pt x="0" y="0"/>
                </a:moveTo>
                <a:lnTo>
                  <a:pt x="2785543" y="0"/>
                </a:lnTo>
                <a:lnTo>
                  <a:pt x="2785543" y="2785543"/>
                </a:lnTo>
                <a:lnTo>
                  <a:pt x="0" y="2785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9739171" y="-461301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290940" y="271104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28700" y="549288"/>
            <a:ext cx="14878085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Lessons Learned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5654" y="1597859"/>
            <a:ext cx="12447556" cy="849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1232" lvl="1" indent="-425616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the youth’s vision is the focus of planning</a:t>
            </a:r>
          </a:p>
          <a:p>
            <a:pPr marL="851232" lvl="1" indent="-425616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career development trajectory!</a:t>
            </a:r>
          </a:p>
          <a:p>
            <a:pPr marL="1702463" lvl="2" indent="-567488" algn="l">
              <a:lnSpc>
                <a:spcPts val="5519"/>
              </a:lnSpc>
              <a:buFont typeface="Arial"/>
              <a:buChar char="⚬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a young adult begins their employment journey may not be where they end up </a:t>
            </a:r>
          </a:p>
          <a:p>
            <a:pPr marL="851232" lvl="1" indent="-425616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environments are critical to consider!</a:t>
            </a:r>
          </a:p>
          <a:p>
            <a:pPr marL="851232" lvl="1" indent="-425616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role and changes at various life transitions (turning 22, aging family members, etc) may impact work</a:t>
            </a:r>
          </a:p>
          <a:p>
            <a:pPr marL="851232" lvl="1" indent="-425616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realistic with what can be controlled at work sites and what can’t</a:t>
            </a:r>
          </a:p>
          <a:p>
            <a:pPr marL="851232" lvl="1" indent="-425616" algn="l">
              <a:lnSpc>
                <a:spcPts val="5519"/>
              </a:lnSpc>
              <a:spcBef>
                <a:spcPct val="0"/>
              </a:spcBef>
              <a:buFont typeface="Arial"/>
              <a:buChar char="•"/>
            </a:pPr>
            <a:r>
              <a:rPr lang="en-US" sz="39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Challenges &amp; unexpected moments will happen!</a:t>
            </a:r>
          </a:p>
          <a:p>
            <a:pPr algn="ctr">
              <a:lnSpc>
                <a:spcPts val="6359"/>
              </a:lnSpc>
              <a:spcBef>
                <a:spcPct val="0"/>
              </a:spcBef>
            </a:pPr>
            <a:endParaRPr lang="en-US" sz="3942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73210" y="4753875"/>
            <a:ext cx="4895626" cy="3445437"/>
          </a:xfrm>
          <a:custGeom>
            <a:avLst/>
            <a:gdLst/>
            <a:ahLst/>
            <a:cxnLst/>
            <a:rect l="l" t="t" r="r" b="b"/>
            <a:pathLst>
              <a:path w="4895626" h="3445437">
                <a:moveTo>
                  <a:pt x="0" y="0"/>
                </a:moveTo>
                <a:lnTo>
                  <a:pt x="4895626" y="0"/>
                </a:lnTo>
                <a:lnTo>
                  <a:pt x="4895626" y="3445438"/>
                </a:lnTo>
                <a:lnTo>
                  <a:pt x="0" y="34454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11516117" y="-461301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518977" y="322075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45852" y="7195855"/>
            <a:ext cx="1864669" cy="2213257"/>
          </a:xfrm>
          <a:custGeom>
            <a:avLst/>
            <a:gdLst/>
            <a:ahLst/>
            <a:cxnLst/>
            <a:rect l="l" t="t" r="r" b="b"/>
            <a:pathLst>
              <a:path w="1864669" h="2213257">
                <a:moveTo>
                  <a:pt x="0" y="0"/>
                </a:moveTo>
                <a:lnTo>
                  <a:pt x="1864670" y="0"/>
                </a:lnTo>
                <a:lnTo>
                  <a:pt x="1864670" y="2213257"/>
                </a:lnTo>
                <a:lnTo>
                  <a:pt x="0" y="22132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-72333" y="549288"/>
            <a:ext cx="18360333" cy="10363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Tips &amp; Strategies to Create Pathways to Employment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0090" y="1474034"/>
            <a:ext cx="17060432" cy="829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6548"/>
              </a:lnSpc>
              <a:buFont typeface="Arial"/>
              <a:buChar char="•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team members should consider using their personal and professional networks</a:t>
            </a:r>
          </a:p>
          <a:p>
            <a:pPr marL="798828" lvl="1" indent="-399414" algn="l">
              <a:lnSpc>
                <a:spcPts val="6548"/>
              </a:lnSpc>
              <a:buFont typeface="Arial"/>
              <a:buChar char="•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with employers to explore potential alternatives to traditional interview process</a:t>
            </a:r>
          </a:p>
          <a:p>
            <a:pPr marL="798828" lvl="1" indent="-399414" algn="l">
              <a:lnSpc>
                <a:spcPts val="6548"/>
              </a:lnSpc>
              <a:buFont typeface="Arial"/>
              <a:buChar char="•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an open mind!</a:t>
            </a:r>
          </a:p>
          <a:p>
            <a:pPr marL="798828" lvl="1" indent="-399414" algn="l">
              <a:lnSpc>
                <a:spcPts val="6548"/>
              </a:lnSpc>
              <a:buFont typeface="Arial"/>
              <a:buChar char="•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career development trajectory...use each experience to gain skills</a:t>
            </a:r>
          </a:p>
          <a:p>
            <a:pPr marL="798828" lvl="1" indent="-399414" algn="l">
              <a:lnSpc>
                <a:spcPts val="6548"/>
              </a:lnSpc>
              <a:buFont typeface="Arial"/>
              <a:buChar char="•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a range of job supports as needed, including natural supports, visual aides, &amp; job coaching </a:t>
            </a:r>
          </a:p>
          <a:p>
            <a:pPr marL="1597656" lvl="2" indent="-532552" algn="l">
              <a:lnSpc>
                <a:spcPts val="6548"/>
              </a:lnSpc>
              <a:buFont typeface="Arial"/>
              <a:buChar char="⚬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all students will require onsite job support</a:t>
            </a:r>
          </a:p>
          <a:p>
            <a:pPr marL="798828" lvl="1" indent="-399414" algn="l">
              <a:lnSpc>
                <a:spcPts val="6548"/>
              </a:lnSpc>
              <a:buFont typeface="Arial"/>
              <a:buChar char="•"/>
            </a:pPr>
            <a:r>
              <a:rPr lang="en-US" sz="3699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creating partnerships with local businesses to match workers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9286414" y="-413155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290940" y="271104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45315" y="5143500"/>
            <a:ext cx="4709816" cy="4503761"/>
          </a:xfrm>
          <a:custGeom>
            <a:avLst/>
            <a:gdLst/>
            <a:ahLst/>
            <a:cxnLst/>
            <a:rect l="l" t="t" r="r" b="b"/>
            <a:pathLst>
              <a:path w="4709816" h="4503761">
                <a:moveTo>
                  <a:pt x="0" y="0"/>
                </a:moveTo>
                <a:lnTo>
                  <a:pt x="4709816" y="0"/>
                </a:lnTo>
                <a:lnTo>
                  <a:pt x="4709816" y="4503761"/>
                </a:lnTo>
                <a:lnTo>
                  <a:pt x="0" y="45037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028700" y="790575"/>
            <a:ext cx="14878085" cy="1201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39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Resources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3286" y="1391870"/>
            <a:ext cx="15996014" cy="829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 algn="l">
              <a:lnSpc>
                <a:spcPts val="8540"/>
              </a:lnSpc>
              <a:buFont typeface="Arial"/>
              <a:buChar char="•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Handouts</a:t>
            </a:r>
          </a:p>
          <a:p>
            <a:pPr marL="1684014" lvl="2" indent="-561338" algn="l">
              <a:lnSpc>
                <a:spcPts val="8540"/>
              </a:lnSpc>
              <a:buFont typeface="Arial"/>
              <a:buChar char="⚬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redacted fading plans</a:t>
            </a:r>
          </a:p>
          <a:p>
            <a:pPr marL="1684014" lvl="2" indent="-561338" algn="l">
              <a:lnSpc>
                <a:spcPts val="8540"/>
              </a:lnSpc>
              <a:buFont typeface="Arial"/>
              <a:buChar char="⚬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Bold Steps template for Person-Centered Planning</a:t>
            </a:r>
          </a:p>
          <a:p>
            <a:pPr marL="1684014" lvl="2" indent="-561338" algn="l">
              <a:lnSpc>
                <a:spcPts val="8540"/>
              </a:lnSpc>
              <a:buFont typeface="Arial"/>
              <a:buChar char="⚬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of Key Terms</a:t>
            </a:r>
          </a:p>
          <a:p>
            <a:pPr marL="842007" lvl="1" indent="-421003" algn="l">
              <a:lnSpc>
                <a:spcPts val="8540"/>
              </a:lnSpc>
              <a:buFont typeface="Arial"/>
              <a:buChar char="•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ONET: https://www.onetonline.org/ </a:t>
            </a:r>
          </a:p>
          <a:p>
            <a:pPr marL="842007" lvl="1" indent="-421003" algn="l">
              <a:lnSpc>
                <a:spcPts val="8540"/>
              </a:lnSpc>
              <a:buFont typeface="Arial"/>
              <a:buChar char="•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Next Move: https://www.mynextmove.org/ </a:t>
            </a:r>
          </a:p>
          <a:p>
            <a:pPr marL="842007" lvl="1" indent="-421003" algn="l">
              <a:lnSpc>
                <a:spcPts val="8540"/>
              </a:lnSpc>
              <a:buFont typeface="Arial"/>
              <a:buChar char="•"/>
            </a:pPr>
            <a:r>
              <a:rPr lang="en-US" sz="3899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MassHire360: https://portal.ma.cis360.org/  </a:t>
            </a:r>
          </a:p>
          <a:p>
            <a:pPr algn="l">
              <a:lnSpc>
                <a:spcPts val="4759"/>
              </a:lnSpc>
            </a:pPr>
            <a:endParaRPr lang="en-US" sz="3899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9286414" y="-450246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290940" y="271104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7882D2-9FE6-C744-83B8-C75000C958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Box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0" y="1510239"/>
            <a:ext cx="18288000" cy="613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742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Jill Curry</a:t>
            </a:r>
          </a:p>
          <a:p>
            <a:pPr algn="ctr">
              <a:lnSpc>
                <a:spcPts val="6359"/>
              </a:lnSpc>
            </a:pPr>
            <a:r>
              <a:rPr lang="en-US" sz="4542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Career Counselor</a:t>
            </a:r>
          </a:p>
          <a:p>
            <a:pPr algn="ctr">
              <a:lnSpc>
                <a:spcPts val="6359"/>
              </a:lnSpc>
            </a:pPr>
            <a:r>
              <a:rPr lang="en-US" sz="4542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jill_curry@lsrhs.net, 978-443-9961 x3333</a:t>
            </a:r>
          </a:p>
          <a:p>
            <a:pPr algn="ctr">
              <a:lnSpc>
                <a:spcPts val="6359"/>
              </a:lnSpc>
            </a:pPr>
            <a:endParaRPr lang="en-US" sz="45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8039"/>
              </a:lnSpc>
            </a:pPr>
            <a:r>
              <a:rPr lang="en-US" sz="5742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Ryan Claire Connors</a:t>
            </a:r>
          </a:p>
          <a:p>
            <a:pPr algn="ctr">
              <a:lnSpc>
                <a:spcPts val="6359"/>
              </a:lnSpc>
            </a:pPr>
            <a:r>
              <a:rPr lang="en-US" sz="4542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NPS Employment &amp; Community Resource Specialist</a:t>
            </a:r>
          </a:p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sz="4542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617-559-6164, connorsr@newton.k12.ma.us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766" y="241525"/>
            <a:ext cx="3396580" cy="4114800"/>
          </a:xfrm>
          <a:custGeom>
            <a:avLst/>
            <a:gdLst/>
            <a:ahLst/>
            <a:cxnLst/>
            <a:rect l="l" t="t" r="r" b="b"/>
            <a:pathLst>
              <a:path w="3396580" h="4114800">
                <a:moveTo>
                  <a:pt x="0" y="0"/>
                </a:moveTo>
                <a:lnTo>
                  <a:pt x="3396580" y="0"/>
                </a:lnTo>
                <a:lnTo>
                  <a:pt x="339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89600" y="6850525"/>
            <a:ext cx="3484386" cy="3436475"/>
          </a:xfrm>
          <a:custGeom>
            <a:avLst/>
            <a:gdLst/>
            <a:ahLst/>
            <a:cxnLst/>
            <a:rect l="l" t="t" r="r" b="b"/>
            <a:pathLst>
              <a:path w="3484386" h="3436475">
                <a:moveTo>
                  <a:pt x="0" y="0"/>
                </a:moveTo>
                <a:lnTo>
                  <a:pt x="3484386" y="0"/>
                </a:lnTo>
                <a:lnTo>
                  <a:pt x="3484386" y="3436475"/>
                </a:lnTo>
                <a:lnTo>
                  <a:pt x="0" y="3436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899631">
            <a:off x="8787058" y="2745454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986174">
            <a:off x="8997077" y="4333474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739487">
            <a:off x="-5668850" y="-2912503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6600422" y="309118"/>
            <a:ext cx="12755749" cy="1201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7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39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Agenda</a:t>
            </a:r>
          </a:p>
        </p:txBody>
      </p:sp>
      <p:sp>
        <p:nvSpPr>
          <p:cNvPr id="5" name="TextBox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0227" y="1863674"/>
            <a:ext cx="11778070" cy="579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089" lvl="1" indent="-486045" algn="l">
              <a:lnSpc>
                <a:spcPts val="9275"/>
              </a:lnSpc>
              <a:buFont typeface="Arial"/>
              <a:buChar char="•"/>
            </a:pPr>
            <a:r>
              <a:rPr lang="en-US" sz="450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best practices</a:t>
            </a:r>
          </a:p>
          <a:p>
            <a:pPr marL="972089" lvl="1" indent="-486045" algn="just">
              <a:lnSpc>
                <a:spcPts val="9050"/>
              </a:lnSpc>
              <a:buFont typeface="Arial"/>
              <a:buChar char="•"/>
            </a:pPr>
            <a:r>
              <a:rPr lang="en-US" sz="450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roles of various stakeholders</a:t>
            </a:r>
          </a:p>
          <a:p>
            <a:pPr marL="972089" lvl="1" indent="-486045" algn="l">
              <a:lnSpc>
                <a:spcPts val="9275"/>
              </a:lnSpc>
              <a:buFont typeface="Arial"/>
              <a:buChar char="•"/>
            </a:pPr>
            <a:r>
              <a:rPr lang="en-US" sz="450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success stories</a:t>
            </a:r>
          </a:p>
          <a:p>
            <a:pPr marL="972089" lvl="1" indent="-486045" algn="l">
              <a:lnSpc>
                <a:spcPts val="9275"/>
              </a:lnSpc>
              <a:buFont typeface="Arial"/>
              <a:buChar char="•"/>
            </a:pPr>
            <a:r>
              <a:rPr lang="en-US" sz="450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resources </a:t>
            </a:r>
          </a:p>
          <a:p>
            <a:pPr marL="972089" lvl="1" indent="-486045" algn="l">
              <a:lnSpc>
                <a:spcPts val="9275"/>
              </a:lnSpc>
              <a:buFont typeface="Arial"/>
              <a:buChar char="•"/>
            </a:pPr>
            <a:r>
              <a:rPr lang="en-US" sz="450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Q&amp;A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7564" y="4044232"/>
            <a:ext cx="4025723" cy="4626050"/>
          </a:xfrm>
          <a:custGeom>
            <a:avLst/>
            <a:gdLst/>
            <a:ahLst/>
            <a:cxnLst/>
            <a:rect l="l" t="t" r="r" b="b"/>
            <a:pathLst>
              <a:path w="4025723" h="4626050">
                <a:moveTo>
                  <a:pt x="0" y="0"/>
                </a:moveTo>
                <a:lnTo>
                  <a:pt x="4025723" y="0"/>
                </a:lnTo>
                <a:lnTo>
                  <a:pt x="4025723" y="4626050"/>
                </a:lnTo>
                <a:lnTo>
                  <a:pt x="0" y="4626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0" y="790575"/>
            <a:ext cx="18288000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Importance of Work Experiences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5289">
            <a:off x="-3823200" y="390938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77091">
            <a:off x="9188763" y="-5135391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12453" y="2270285"/>
            <a:ext cx="13734264" cy="759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053" lvl="1" indent="-404026" algn="l">
              <a:lnSpc>
                <a:spcPts val="5988"/>
              </a:lnSpc>
              <a:buFont typeface="Arial"/>
              <a:buChar char="•"/>
            </a:pPr>
            <a:r>
              <a:rPr lang="en-US" sz="37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Contributes to building self-esteem and developing a sense of independence</a:t>
            </a:r>
          </a:p>
          <a:p>
            <a:pPr marL="808053" lvl="1" indent="-404026" algn="l">
              <a:lnSpc>
                <a:spcPts val="5988"/>
              </a:lnSpc>
              <a:buFont typeface="Arial"/>
              <a:buChar char="•"/>
            </a:pPr>
            <a:r>
              <a:rPr lang="en-US" sz="37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students with opportunities to demonstrate responsibility </a:t>
            </a:r>
          </a:p>
          <a:p>
            <a:pPr marL="808053" lvl="1" indent="-404026" algn="l">
              <a:lnSpc>
                <a:spcPts val="5988"/>
              </a:lnSpc>
              <a:buFont typeface="Arial"/>
              <a:buChar char="•"/>
            </a:pPr>
            <a:r>
              <a:rPr lang="en-US" sz="37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students become contributing members of their communities</a:t>
            </a:r>
          </a:p>
          <a:p>
            <a:pPr marL="808053" lvl="1" indent="-404026" algn="l">
              <a:lnSpc>
                <a:spcPts val="5988"/>
              </a:lnSpc>
              <a:buFont typeface="Arial"/>
              <a:buChar char="•"/>
            </a:pPr>
            <a:r>
              <a:rPr lang="en-US" sz="37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raise awareness of different types of skills and abilities</a:t>
            </a:r>
          </a:p>
          <a:p>
            <a:pPr marL="808053" lvl="1" indent="-404026" algn="l">
              <a:lnSpc>
                <a:spcPts val="5988"/>
              </a:lnSpc>
              <a:buFont typeface="Arial"/>
              <a:buChar char="•"/>
            </a:pPr>
            <a:r>
              <a:rPr lang="en-US" sz="37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students achieve goals financially and socially</a:t>
            </a:r>
          </a:p>
          <a:p>
            <a:pPr marL="808053" lvl="1" indent="-404026" algn="l">
              <a:lnSpc>
                <a:spcPts val="5988"/>
              </a:lnSpc>
              <a:buFont typeface="Arial"/>
              <a:buChar char="•"/>
            </a:pPr>
            <a:r>
              <a:rPr lang="en-US" sz="37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typical expectation of youth/adults</a:t>
            </a:r>
          </a:p>
          <a:p>
            <a:pPr algn="ctr">
              <a:lnSpc>
                <a:spcPts val="5939"/>
              </a:lnSpc>
              <a:spcBef>
                <a:spcPct val="0"/>
              </a:spcBef>
            </a:pPr>
            <a:endParaRPr lang="en-US" sz="3742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165" y="279360"/>
            <a:ext cx="2549988" cy="2816251"/>
          </a:xfrm>
          <a:custGeom>
            <a:avLst/>
            <a:gdLst/>
            <a:ahLst/>
            <a:cxnLst/>
            <a:rect l="l" t="t" r="r" b="b"/>
            <a:pathLst>
              <a:path w="2549988" h="2816251">
                <a:moveTo>
                  <a:pt x="0" y="0"/>
                </a:moveTo>
                <a:lnTo>
                  <a:pt x="2549987" y="0"/>
                </a:lnTo>
                <a:lnTo>
                  <a:pt x="2549987" y="2816252"/>
                </a:lnTo>
                <a:lnTo>
                  <a:pt x="0" y="2816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6979" y="6673672"/>
            <a:ext cx="2552320" cy="2584628"/>
          </a:xfrm>
          <a:custGeom>
            <a:avLst/>
            <a:gdLst/>
            <a:ahLst/>
            <a:cxnLst/>
            <a:rect l="l" t="t" r="r" b="b"/>
            <a:pathLst>
              <a:path w="2552320" h="2584628">
                <a:moveTo>
                  <a:pt x="0" y="0"/>
                </a:moveTo>
                <a:lnTo>
                  <a:pt x="2552320" y="0"/>
                </a:lnTo>
                <a:lnTo>
                  <a:pt x="2552320" y="2584628"/>
                </a:lnTo>
                <a:lnTo>
                  <a:pt x="0" y="25846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0" y="958231"/>
            <a:ext cx="18288000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Planning for the World of Work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5289">
            <a:off x="-3100096" y="361658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77091">
            <a:off x="9188763" y="-5135391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38136" y="1962369"/>
            <a:ext cx="15374874" cy="759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463" lvl="1" indent="-393232" algn="just">
              <a:lnSpc>
                <a:spcPts val="6666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practice approach for employment planning</a:t>
            </a:r>
          </a:p>
          <a:p>
            <a:pPr marL="1572926" lvl="2" indent="-524309" algn="just">
              <a:lnSpc>
                <a:spcPts val="6666"/>
              </a:lnSpc>
              <a:buAutoNum type="alphaLcPeriod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Person-centered planning &amp; assessment to develop personalized worker profile</a:t>
            </a:r>
          </a:p>
          <a:p>
            <a:pPr marL="1572926" lvl="2" indent="-524309" algn="just">
              <a:lnSpc>
                <a:spcPts val="6666"/>
              </a:lnSpc>
              <a:buAutoNum type="alphaLcPeriod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development &amp; placement as needed</a:t>
            </a:r>
          </a:p>
          <a:p>
            <a:pPr marL="1572926" lvl="2" indent="-524309" algn="just">
              <a:lnSpc>
                <a:spcPts val="6666"/>
              </a:lnSpc>
              <a:buAutoNum type="alphaLcPeriod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Onsite job training based on specific needs</a:t>
            </a:r>
          </a:p>
          <a:p>
            <a:pPr marL="1572926" lvl="2" indent="-524309" algn="just">
              <a:lnSpc>
                <a:spcPts val="6666"/>
              </a:lnSpc>
              <a:buAutoNum type="alphaLcPeriod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Ongoing support based on specific needs</a:t>
            </a:r>
          </a:p>
          <a:p>
            <a:pPr marL="786463" lvl="1" indent="-393232" algn="just">
              <a:lnSpc>
                <a:spcPts val="6666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using YouTube or other virtual job shadow websites and video vignettes of different careers to explore careers </a:t>
            </a:r>
          </a:p>
          <a:p>
            <a:pPr algn="just">
              <a:lnSpc>
                <a:spcPts val="6359"/>
              </a:lnSpc>
              <a:spcBef>
                <a:spcPct val="0"/>
              </a:spcBef>
            </a:pPr>
            <a:endParaRPr lang="en-US" sz="3642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90188" y="8331525"/>
            <a:ext cx="6077213" cy="1853550"/>
          </a:xfrm>
          <a:custGeom>
            <a:avLst/>
            <a:gdLst/>
            <a:ahLst/>
            <a:cxnLst/>
            <a:rect l="l" t="t" r="r" b="b"/>
            <a:pathLst>
              <a:path w="6077213" h="1853550">
                <a:moveTo>
                  <a:pt x="0" y="0"/>
                </a:moveTo>
                <a:lnTo>
                  <a:pt x="6077213" y="0"/>
                </a:lnTo>
                <a:lnTo>
                  <a:pt x="6077213" y="1853550"/>
                </a:lnTo>
                <a:lnTo>
                  <a:pt x="0" y="18535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67" y="-86104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-88045" y="309152"/>
            <a:ext cx="18150388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Preparing for the World of Work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7011" y="1453210"/>
            <a:ext cx="12010246" cy="724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9677" lvl="1" indent="-369838" algn="l">
              <a:lnSpc>
                <a:spcPts val="4796"/>
              </a:lnSpc>
              <a:buFont typeface="Arial"/>
              <a:buChar char="•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in work focused classes &amp; activities </a:t>
            </a:r>
          </a:p>
          <a:p>
            <a:pPr marL="739677" lvl="1" indent="-369838" algn="l">
              <a:lnSpc>
                <a:spcPts val="4796"/>
              </a:lnSpc>
              <a:buFont typeface="Arial"/>
              <a:buChar char="•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soft skill &amp; hard skill development opportunities</a:t>
            </a:r>
          </a:p>
          <a:p>
            <a:pPr marL="739677" lvl="1" indent="-369838" algn="l">
              <a:lnSpc>
                <a:spcPts val="4796"/>
              </a:lnSpc>
              <a:buFont typeface="Arial"/>
              <a:buChar char="•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Pre-ETS</a:t>
            </a:r>
          </a:p>
          <a:p>
            <a:pPr marL="739677" lvl="1" indent="-369838" algn="l">
              <a:lnSpc>
                <a:spcPts val="4796"/>
              </a:lnSpc>
              <a:buFont typeface="Arial"/>
              <a:buChar char="•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Collaborate with community organizations and partners </a:t>
            </a:r>
          </a:p>
          <a:p>
            <a:pPr marL="739677" lvl="1" indent="-369838" algn="l">
              <a:lnSpc>
                <a:spcPts val="4796"/>
              </a:lnSpc>
              <a:buFont typeface="Arial"/>
              <a:buChar char="•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a range of options</a:t>
            </a:r>
          </a:p>
          <a:p>
            <a:pPr marL="1479353" lvl="2" indent="-493118" algn="l">
              <a:lnSpc>
                <a:spcPts val="4796"/>
              </a:lnSpc>
              <a:buFont typeface="Arial"/>
              <a:buChar char="⚬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Internships</a:t>
            </a:r>
          </a:p>
          <a:p>
            <a:pPr marL="1479353" lvl="2" indent="-493118" algn="l">
              <a:lnSpc>
                <a:spcPts val="4796"/>
              </a:lnSpc>
              <a:buFont typeface="Arial"/>
              <a:buChar char="⚬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Shadows</a:t>
            </a:r>
          </a:p>
          <a:p>
            <a:pPr marL="1479353" lvl="2" indent="-493118" algn="l">
              <a:lnSpc>
                <a:spcPts val="4796"/>
              </a:lnSpc>
              <a:buFont typeface="Arial"/>
              <a:buChar char="⚬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Volunteer Experiences</a:t>
            </a:r>
          </a:p>
          <a:p>
            <a:pPr marL="1479353" lvl="2" indent="-493118" algn="l">
              <a:lnSpc>
                <a:spcPts val="4796"/>
              </a:lnSpc>
              <a:buFont typeface="Arial"/>
              <a:buChar char="⚬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Informational Interviews</a:t>
            </a:r>
          </a:p>
          <a:p>
            <a:pPr marL="1479353" lvl="2" indent="-493118" algn="l">
              <a:lnSpc>
                <a:spcPts val="4796"/>
              </a:lnSpc>
              <a:buFont typeface="Arial"/>
              <a:buChar char="⚬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Supported Employment </a:t>
            </a:r>
          </a:p>
          <a:p>
            <a:pPr marL="1479353" lvl="2" indent="-493118" algn="l">
              <a:lnSpc>
                <a:spcPts val="4796"/>
              </a:lnSpc>
              <a:buFont typeface="Arial"/>
              <a:buChar char="⚬"/>
            </a:pPr>
            <a:r>
              <a:rPr lang="en-US" sz="3426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 Paid Employment</a:t>
            </a:r>
          </a:p>
          <a:p>
            <a:pPr algn="l">
              <a:lnSpc>
                <a:spcPts val="4796"/>
              </a:lnSpc>
            </a:pPr>
            <a:endParaRPr lang="en-US" sz="3426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469768" y="464528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8692" y="4492292"/>
            <a:ext cx="7625613" cy="4766008"/>
          </a:xfrm>
          <a:custGeom>
            <a:avLst/>
            <a:gdLst/>
            <a:ahLst/>
            <a:cxnLst/>
            <a:rect l="l" t="t" r="r" b="b"/>
            <a:pathLst>
              <a:path w="7625613" h="4766008">
                <a:moveTo>
                  <a:pt x="0" y="0"/>
                </a:moveTo>
                <a:lnTo>
                  <a:pt x="7625613" y="0"/>
                </a:lnTo>
                <a:lnTo>
                  <a:pt x="7625613" y="4766008"/>
                </a:lnTo>
                <a:lnTo>
                  <a:pt x="0" y="47660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17148487" y="-427125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544315" y="136815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4042" y="7850693"/>
            <a:ext cx="9422901" cy="2214382"/>
          </a:xfrm>
          <a:custGeom>
            <a:avLst/>
            <a:gdLst/>
            <a:ahLst/>
            <a:cxnLst/>
            <a:rect l="l" t="t" r="r" b="b"/>
            <a:pathLst>
              <a:path w="9422901" h="2214382">
                <a:moveTo>
                  <a:pt x="0" y="0"/>
                </a:moveTo>
                <a:lnTo>
                  <a:pt x="9422901" y="0"/>
                </a:lnTo>
                <a:lnTo>
                  <a:pt x="9422901" y="2214382"/>
                </a:lnTo>
                <a:lnTo>
                  <a:pt x="0" y="2214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0" y="309152"/>
            <a:ext cx="18288000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Role of the Student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287" y="1367248"/>
            <a:ext cx="17904292" cy="613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an active participant throughout the career exploration and work process </a:t>
            </a:r>
          </a:p>
          <a:p>
            <a:pPr marL="1486961" lvl="2" indent="-495654" algn="l">
              <a:lnSpc>
                <a:spcPts val="4821"/>
              </a:lnSpc>
              <a:buFont typeface="Arial"/>
              <a:buChar char="⚬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Classes, work experiences, IEP process</a:t>
            </a:r>
          </a:p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an open mind when exploring a variety of work experiences and settings </a:t>
            </a:r>
          </a:p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an understanding of matching interests and strengths with current skill sets and task requirements</a:t>
            </a:r>
          </a:p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how strengths and challenges align with a desired work environment</a:t>
            </a:r>
          </a:p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and collaborate with the entire team</a:t>
            </a:r>
          </a:p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independence across settings </a:t>
            </a:r>
          </a:p>
          <a:p>
            <a:pPr marL="743481" lvl="1" indent="-371740" algn="l">
              <a:lnSpc>
                <a:spcPts val="4821"/>
              </a:lnSpc>
              <a:buFont typeface="Arial"/>
              <a:buChar char="•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flexible mindset when considering work place requirements</a:t>
            </a:r>
          </a:p>
          <a:p>
            <a:pPr marL="1486961" lvl="2" indent="-495654" algn="l">
              <a:lnSpc>
                <a:spcPts val="4821"/>
              </a:lnSpc>
              <a:buFont typeface="Arial"/>
              <a:buChar char="⚬"/>
            </a:pPr>
            <a:r>
              <a:rPr lang="en-US" sz="3443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Uniforms, phone &amp; earbud usage, shift lengths, timing of shifts, transportation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7792344" y="-564171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4968124" y="295233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0" y="133084"/>
            <a:ext cx="18288000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Role of Schools and Educators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6675" y="1560863"/>
            <a:ext cx="15257702" cy="834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203" lvl="1" indent="-364101" algn="l">
              <a:lnSpc>
                <a:spcPts val="4722"/>
              </a:lnSpc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the student in understanding their learning style &amp; disability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the student’s vision and interests &amp; participation in the IEP process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 individuals to understand the range of work options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career preparation, develop a resume, &amp; support the completion of applications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job fairs &amp; community opportunities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job shadow experiences as needed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 informational interviews, volunteer and/or work experiences as needed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referrals as appropriate and collaborate with adult agencies, families, &amp; employers</a:t>
            </a:r>
          </a:p>
          <a:p>
            <a:pPr marL="728203" lvl="1" indent="-364101" algn="l">
              <a:lnSpc>
                <a:spcPts val="4722"/>
              </a:lnSpc>
              <a:spcBef>
                <a:spcPct val="0"/>
              </a:spcBef>
              <a:buFont typeface="Arial"/>
              <a:buChar char="•"/>
            </a:pPr>
            <a:r>
              <a:rPr lang="en-US" sz="337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with the entire/multidisciplinary team to set appropriate expectations and roles for all involved in work experience </a:t>
            </a:r>
          </a:p>
          <a:p>
            <a:pPr algn="ctr">
              <a:lnSpc>
                <a:spcPts val="4722"/>
              </a:lnSpc>
              <a:spcBef>
                <a:spcPct val="0"/>
              </a:spcBef>
            </a:pPr>
            <a:endParaRPr lang="en-US" sz="3372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05082" y="3787016"/>
            <a:ext cx="3082918" cy="2712968"/>
          </a:xfrm>
          <a:custGeom>
            <a:avLst/>
            <a:gdLst/>
            <a:ahLst/>
            <a:cxnLst/>
            <a:rect l="l" t="t" r="r" b="b"/>
            <a:pathLst>
              <a:path w="3082918" h="2712968">
                <a:moveTo>
                  <a:pt x="0" y="0"/>
                </a:moveTo>
                <a:lnTo>
                  <a:pt x="3082918" y="0"/>
                </a:lnTo>
                <a:lnTo>
                  <a:pt x="3082918" y="2712968"/>
                </a:lnTo>
                <a:lnTo>
                  <a:pt x="0" y="27129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9286414" y="-450246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039">
            <a:off x="-5290940" y="271104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0" y="549288"/>
            <a:ext cx="18288000" cy="1200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2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Role of the Family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6662" y="1607384"/>
            <a:ext cx="16894676" cy="770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Frequently discuss careers and work experiences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 student with identifying interests/vision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student participation in IEP meetings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expectation of work, including paid or unpaid chores &amp; volunteering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the development of self-determination skills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public transportation, ride shares, or walk together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Reinforce positive work behaviors (e.g. hygiene, being on time, “working” with others)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 independence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networks to identify job opportunities!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 required paperwork to complete the hiring process (I-9 documents) </a:t>
            </a:r>
          </a:p>
          <a:p>
            <a:pPr marL="786463" lvl="1" indent="-393232" algn="l">
              <a:lnSpc>
                <a:spcPts val="5099"/>
              </a:lnSpc>
              <a:buFont typeface="Arial"/>
              <a:buChar char="•"/>
            </a:pPr>
            <a:r>
              <a:rPr lang="en-US" sz="3642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strengths and challenges openly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40890" y="8470886"/>
            <a:ext cx="4470436" cy="1816114"/>
          </a:xfrm>
          <a:custGeom>
            <a:avLst/>
            <a:gdLst/>
            <a:ahLst/>
            <a:cxnLst/>
            <a:rect l="l" t="t" r="r" b="b"/>
            <a:pathLst>
              <a:path w="4470436" h="1816114">
                <a:moveTo>
                  <a:pt x="0" y="0"/>
                </a:moveTo>
                <a:lnTo>
                  <a:pt x="4470435" y="0"/>
                </a:lnTo>
                <a:lnTo>
                  <a:pt x="4470435" y="1816114"/>
                </a:lnTo>
                <a:lnTo>
                  <a:pt x="0" y="18161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77091">
            <a:off x="9188763" y="-5135391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0" y="1169929"/>
            <a:ext cx="17145000" cy="104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0334F"/>
                </a:solidFill>
                <a:effectLst/>
                <a:uLnTx/>
                <a:uFillTx/>
                <a:latin typeface="Times New Roman Bold"/>
                <a:ea typeface="Times New Roman Bold"/>
                <a:cs typeface="Times New Roman Bold"/>
                <a:sym typeface="Times New Roman Bold"/>
              </a:rPr>
              <a:t>Factors to Consider when Exploring Employment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7017" y="2904789"/>
            <a:ext cx="9844149" cy="7792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1695" lvl="1" indent="-360847" algn="l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role of the employer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Minimal/No pre-employment exposure 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 of unknown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Resistance to a wide range of opportunities or tasks 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Mismatch of desired tasks and current skill level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a match between the work environment &amp; the young adult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endParaRPr lang="en-US" sz="33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endParaRPr lang="en-US" sz="33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1695" lvl="1" indent="-360847" algn="l">
              <a:lnSpc>
                <a:spcPts val="4679"/>
              </a:lnSpc>
              <a:buFont typeface="Arial"/>
              <a:buChar char="•"/>
            </a:pPr>
            <a:endParaRPr lang="en-US" sz="33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1695" lvl="1" indent="-360847" algn="l">
              <a:lnSpc>
                <a:spcPts val="4679"/>
              </a:lnSpc>
              <a:buFont typeface="Arial"/>
              <a:buChar char="•"/>
            </a:pPr>
            <a:endParaRPr lang="en-US" sz="3600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11948">
            <a:off x="-9030084" y="4371020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64577" y="6953394"/>
            <a:ext cx="4661852" cy="3059340"/>
          </a:xfrm>
          <a:custGeom>
            <a:avLst/>
            <a:gdLst/>
            <a:ahLst/>
            <a:cxnLst/>
            <a:rect l="l" t="t" r="r" b="b"/>
            <a:pathLst>
              <a:path w="4661852" h="3059340">
                <a:moveTo>
                  <a:pt x="0" y="0"/>
                </a:moveTo>
                <a:lnTo>
                  <a:pt x="4661852" y="0"/>
                </a:lnTo>
                <a:lnTo>
                  <a:pt x="4661852" y="3059341"/>
                </a:lnTo>
                <a:lnTo>
                  <a:pt x="0" y="3059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934835" y="2904789"/>
            <a:ext cx="5230218" cy="5374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1695" lvl="1" indent="-360847" algn="l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Transportation 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Scheduling &amp; availability 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factors  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r>
              <a:rPr lang="en-US" sz="4000" dirty="0">
                <a:solidFill>
                  <a:srgbClr val="2033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tasks</a:t>
            </a: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endParaRPr lang="en-US" sz="33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1695" lvl="1" indent="-360847">
              <a:lnSpc>
                <a:spcPts val="4679"/>
              </a:lnSpc>
              <a:buFont typeface="Arial"/>
              <a:buChar char="•"/>
            </a:pPr>
            <a:endParaRPr lang="en-US" sz="33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1695" lvl="1" indent="-360847" algn="l">
              <a:lnSpc>
                <a:spcPts val="4679"/>
              </a:lnSpc>
              <a:buFont typeface="Arial"/>
              <a:buChar char="•"/>
            </a:pPr>
            <a:endParaRPr lang="en-US" sz="3342" dirty="0">
              <a:solidFill>
                <a:srgbClr val="2033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0334F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66F0959A0F6458BCD98DF75195999" ma:contentTypeVersion="20" ma:contentTypeDescription="Create a new document." ma:contentTypeScope="" ma:versionID="589f7f149509885411c0ae182e7f366b">
  <xsd:schema xmlns:xsd="http://www.w3.org/2001/XMLSchema" xmlns:xs="http://www.w3.org/2001/XMLSchema" xmlns:p="http://schemas.microsoft.com/office/2006/metadata/properties" xmlns:ns2="6248e3af-aff9-49e6-9cb7-312d61038d0a" xmlns:ns3="faa3c109-d376-4dba-8b93-c0310b7e3dee" targetNamespace="http://schemas.microsoft.com/office/2006/metadata/properties" ma:root="true" ma:fieldsID="c3807e64443ad2b027e61b6a1e3e4372" ns2:_="" ns3:_="">
    <xsd:import namespace="6248e3af-aff9-49e6-9cb7-312d61038d0a"/>
    <xsd:import namespace="faa3c109-d376-4dba-8b93-c0310b7e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e3af-aff9-49e6-9cb7-312d61038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b1ab42-7277-4699-bffd-c4f8fd762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c109-d376-4dba-8b93-c0310b7e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a70d61-3e64-4d8c-a56e-30b104a81280}" ma:internalName="TaxCatchAll" ma:showField="CatchAllData" ma:web="faa3c109-d376-4dba-8b93-c0310b7e3d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8e3af-aff9-49e6-9cb7-312d61038d0a">
      <Terms xmlns="http://schemas.microsoft.com/office/infopath/2007/PartnerControls"/>
    </lcf76f155ced4ddcb4097134ff3c332f>
    <TaxCatchAll xmlns="faa3c109-d376-4dba-8b93-c0310b7e3dee" xsi:nil="true"/>
  </documentManagement>
</p:properties>
</file>

<file path=customXml/itemProps1.xml><?xml version="1.0" encoding="utf-8"?>
<ds:datastoreItem xmlns:ds="http://schemas.openxmlformats.org/officeDocument/2006/customXml" ds:itemID="{C1320226-5AE8-4F2E-A631-34BCFE070E9C}"/>
</file>

<file path=customXml/itemProps2.xml><?xml version="1.0" encoding="utf-8"?>
<ds:datastoreItem xmlns:ds="http://schemas.openxmlformats.org/officeDocument/2006/customXml" ds:itemID="{88ED924B-7F35-476A-83A8-3318C038CC76}"/>
</file>

<file path=customXml/itemProps3.xml><?xml version="1.0" encoding="utf-8"?>
<ds:datastoreItem xmlns:ds="http://schemas.openxmlformats.org/officeDocument/2006/customXml" ds:itemID="{24C65EB7-676D-4E10-93D7-F6CF19A0AB4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1753</Words>
  <Application>Microsoft Office PowerPoint</Application>
  <PresentationFormat>Custom</PresentationFormat>
  <Paragraphs>216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Canva Sans</vt:lpstr>
      <vt:lpstr>Arial</vt:lpstr>
      <vt:lpstr>Times New Roman</vt:lpstr>
      <vt:lpstr>Calibri</vt:lpstr>
      <vt:lpstr>Times New Roman Bold</vt:lpstr>
      <vt:lpstr>Office Theme</vt:lpstr>
      <vt:lpstr>Using Best Practice to Develop Individualized Pathways to Employment  </vt:lpstr>
      <vt:lpstr>Agenda</vt:lpstr>
      <vt:lpstr>Importance of Work Experiences</vt:lpstr>
      <vt:lpstr>Planning for the World of Work</vt:lpstr>
      <vt:lpstr>Preparing for the World of Work</vt:lpstr>
      <vt:lpstr>Role of the Student </vt:lpstr>
      <vt:lpstr>Role of Schools and Educators</vt:lpstr>
      <vt:lpstr>Role of the Family </vt:lpstr>
      <vt:lpstr>Factors to Consider when Exploring Employment</vt:lpstr>
      <vt:lpstr>Success Stories #1 </vt:lpstr>
      <vt:lpstr>Success Stories #2</vt:lpstr>
      <vt:lpstr>Success Stories #3</vt:lpstr>
      <vt:lpstr>Success Stories #4</vt:lpstr>
      <vt:lpstr>Success Stories #5</vt:lpstr>
      <vt:lpstr>Success Stories #6</vt:lpstr>
      <vt:lpstr>Lessons Learned</vt:lpstr>
      <vt:lpstr>Tips &amp; Strategies to Create Pathways to Employment</vt:lpstr>
      <vt:lpstr>Resources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15th Presentation Curry/Connors</dc:title>
  <cp:lastModifiedBy>Kelly Wanzer</cp:lastModifiedBy>
  <cp:revision>3</cp:revision>
  <dcterms:created xsi:type="dcterms:W3CDTF">2006-08-16T00:00:00Z</dcterms:created>
  <dcterms:modified xsi:type="dcterms:W3CDTF">2025-05-13T08:37:46Z</dcterms:modified>
  <dc:identifier>DAGmTcLCVcM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0x01010004B66F0959A0F6458BCD98DF75195999</vt:lpwstr>
  </property>
</Properties>
</file>